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2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110" d="100"/>
          <a:sy n="110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kfTyqDWGE" TargetMode="External"/><Relationship Id="rId2" Type="http://schemas.openxmlformats.org/officeDocument/2006/relationships/hyperlink" Target="https://store.steampowered.com/app/433340/Slime_Ranc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taballs" TargetMode="External"/><Relationship Id="rId5" Type="http://schemas.openxmlformats.org/officeDocument/2006/relationships/hyperlink" Target="https://www.flaticon.com/kr/" TargetMode="External"/><Relationship Id="rId4" Type="http://schemas.openxmlformats.org/officeDocument/2006/relationships/hyperlink" Target="https://www.vecteezy.com/vector-art/7553653-white-and-black-keyboard-isolated-on-white-background-vector-illustr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444752" y="4184725"/>
            <a:ext cx="3065929" cy="1994223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sz="6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sz="6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17470" y="505756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577" y="4332886"/>
            <a:ext cx="571167" cy="571167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343" y="5499622"/>
            <a:ext cx="619374" cy="619374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683" y="4928456"/>
            <a:ext cx="571166" cy="57116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E427-A770-1E28-74AA-25DBBE14D4FA}"/>
              </a:ext>
            </a:extLst>
          </p:cNvPr>
          <p:cNvSpPr>
            <a:spLocks/>
          </p:cNvSpPr>
          <p:nvPr/>
        </p:nvSpPr>
        <p:spPr>
          <a:xfrm>
            <a:off x="681317" y="4808668"/>
            <a:ext cx="2341581" cy="69095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869305" y="5000256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</a:t>
            </a:r>
            <a:r>
              <a:rPr lang="en-US" altLang="ko-KR" sz="1400" dirty="0"/>
              <a:t>:</a:t>
            </a:r>
            <a:r>
              <a:rPr lang="ko-KR" altLang="en-US" sz="1400" dirty="0"/>
              <a:t> 이형구 교수</a:t>
            </a:r>
          </a:p>
        </p:txBody>
      </p:sp>
      <p:pic>
        <p:nvPicPr>
          <p:cNvPr id="6" name="그림 5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0FD67AA-9D82-0006-3146-5A840746D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48668"/>
            <a:ext cx="3025768" cy="5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594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17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84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6366902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700727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252624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  <p:pic>
        <p:nvPicPr>
          <p:cNvPr id="5" name="그림 4" descr="클립아트, 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B2015CFE-EAF0-3F6F-70B5-12706692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07" y="2652762"/>
            <a:ext cx="1351878" cy="1351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510037-DD43-2A95-CA61-D6501F76F1B6}"/>
              </a:ext>
            </a:extLst>
          </p:cNvPr>
          <p:cNvSpPr/>
          <p:nvPr/>
        </p:nvSpPr>
        <p:spPr>
          <a:xfrm>
            <a:off x="9028705" y="4128610"/>
            <a:ext cx="10486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1EEB6C-E289-19F4-4979-8E0A9E44C847}"/>
              </a:ext>
            </a:extLst>
          </p:cNvPr>
          <p:cNvSpPr/>
          <p:nvPr/>
        </p:nvSpPr>
        <p:spPr>
          <a:xfrm>
            <a:off x="6176783" y="4268512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2137224" y="1611321"/>
            <a:ext cx="791755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2E23BAE-D979-0473-6255-358C44C18FFE}"/>
              </a:ext>
            </a:extLst>
          </p:cNvPr>
          <p:cNvSpPr/>
          <p:nvPr/>
        </p:nvSpPr>
        <p:spPr>
          <a:xfrm>
            <a:off x="921326" y="4268513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A1C1E6C-F66D-8439-9FA9-2D63D63DAB94}"/>
              </a:ext>
            </a:extLst>
          </p:cNvPr>
          <p:cNvSpPr/>
          <p:nvPr/>
        </p:nvSpPr>
        <p:spPr>
          <a:xfrm>
            <a:off x="6177294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0E251C-FE23-6B88-B717-B6A54F5CFC91}"/>
              </a:ext>
            </a:extLst>
          </p:cNvPr>
          <p:cNvSpPr/>
          <p:nvPr/>
        </p:nvSpPr>
        <p:spPr>
          <a:xfrm>
            <a:off x="927576" y="2220995"/>
            <a:ext cx="5078997" cy="19474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EDC560B1-92D4-0310-7C44-6C8908992971}"/>
              </a:ext>
            </a:extLst>
          </p:cNvPr>
          <p:cNvSpPr/>
          <p:nvPr/>
        </p:nvSpPr>
        <p:spPr>
          <a:xfrm>
            <a:off x="3334567" y="2341309"/>
            <a:ext cx="2419732" cy="752421"/>
          </a:xfrm>
          <a:prstGeom prst="wedgeRoundRectCallout">
            <a:avLst>
              <a:gd name="adj1" fmla="val -40685"/>
              <a:gd name="adj2" fmla="val 9487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메시 표면에 맞추어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슬라임</a:t>
            </a:r>
            <a:r>
              <a:rPr lang="ko-KR" altLang="en-US" sz="1400" dirty="0">
                <a:solidFill>
                  <a:schemeClr val="bg1"/>
                </a:solidFill>
              </a:rPr>
              <a:t> 형태가 찌그러진다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715C6360-95B5-7A87-3B94-831246B56D6D}"/>
              </a:ext>
            </a:extLst>
          </p:cNvPr>
          <p:cNvSpPr/>
          <p:nvPr/>
        </p:nvSpPr>
        <p:spPr>
          <a:xfrm>
            <a:off x="6526762" y="2402987"/>
            <a:ext cx="2440590" cy="523553"/>
          </a:xfrm>
          <a:prstGeom prst="wedgeRoundRectCallout">
            <a:avLst>
              <a:gd name="adj1" fmla="val 40316"/>
              <a:gd name="adj2" fmla="val 9746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오브젝트에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E541C534-A1B8-E1C1-56A6-DFC6BAD8F4E4}"/>
              </a:ext>
            </a:extLst>
          </p:cNvPr>
          <p:cNvSpPr/>
          <p:nvPr/>
        </p:nvSpPr>
        <p:spPr>
          <a:xfrm>
            <a:off x="1822681" y="4436611"/>
            <a:ext cx="2483828" cy="752421"/>
          </a:xfrm>
          <a:prstGeom prst="wedgeRoundRectCallout">
            <a:avLst>
              <a:gd name="adj1" fmla="val -96"/>
              <a:gd name="adj2" fmla="val 9846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바닥과 벽을 기어 다니면서 점액을 남긴다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46" name="그림 4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C0A6E7-A683-8322-7DEE-DDD28CDE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1" t="17900" r="56040" b="64458"/>
          <a:stretch/>
        </p:blipFill>
        <p:spPr>
          <a:xfrm>
            <a:off x="1070873" y="2906058"/>
            <a:ext cx="2011421" cy="1209928"/>
          </a:xfrm>
          <a:prstGeom prst="rect">
            <a:avLst/>
          </a:prstGeom>
        </p:spPr>
      </p:pic>
      <p:pic>
        <p:nvPicPr>
          <p:cNvPr id="47" name="그림 4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3C8679B-694E-941B-18E0-73D40CA9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3" t="39727" r="34158" b="42631"/>
          <a:stretch/>
        </p:blipFill>
        <p:spPr>
          <a:xfrm>
            <a:off x="3956056" y="3040939"/>
            <a:ext cx="2011421" cy="1209928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69FCF1-40C9-C875-9F91-A27BABC2EBA0}"/>
              </a:ext>
            </a:extLst>
          </p:cNvPr>
          <p:cNvCxnSpPr/>
          <p:nvPr/>
        </p:nvCxnSpPr>
        <p:spPr>
          <a:xfrm>
            <a:off x="3243494" y="3645903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그림 48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4628E0E0-FE96-FCA1-BD7A-B8616225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62771" r="50980" b="19587"/>
          <a:stretch/>
        </p:blipFill>
        <p:spPr>
          <a:xfrm>
            <a:off x="2330473" y="5041971"/>
            <a:ext cx="3066101" cy="1209928"/>
          </a:xfrm>
          <a:prstGeom prst="rect">
            <a:avLst/>
          </a:prstGeom>
        </p:spPr>
      </p:pic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A75C2D6-6E3E-1DB1-293F-E989263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6" t="63887" r="9687" b="18471"/>
          <a:stretch/>
        </p:blipFill>
        <p:spPr>
          <a:xfrm>
            <a:off x="8285206" y="3066320"/>
            <a:ext cx="1499693" cy="1209928"/>
          </a:xfrm>
          <a:prstGeom prst="rect">
            <a:avLst/>
          </a:prstGeom>
        </p:spPr>
      </p:pic>
      <p:pic>
        <p:nvPicPr>
          <p:cNvPr id="55" name="그림 5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AC8BC60-8B42-9AB1-D58A-0A980EED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705123">
            <a:off x="7376426" y="4947833"/>
            <a:ext cx="1813195" cy="1421323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6EF9A6A9-26BD-CF0C-5014-75EECD11ED57}"/>
              </a:ext>
            </a:extLst>
          </p:cNvPr>
          <p:cNvGrpSpPr/>
          <p:nvPr/>
        </p:nvGrpSpPr>
        <p:grpSpPr>
          <a:xfrm>
            <a:off x="9342186" y="4429912"/>
            <a:ext cx="1561098" cy="1499693"/>
            <a:chOff x="9612450" y="5575398"/>
            <a:chExt cx="687840" cy="660784"/>
          </a:xfrm>
        </p:grpSpPr>
        <p:pic>
          <p:nvPicPr>
            <p:cNvPr id="57" name="그림 56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800EA9C-A43E-772E-7E42-4FA0F7C38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506" y="5575398"/>
              <a:ext cx="660784" cy="660784"/>
            </a:xfrm>
            <a:prstGeom prst="rect">
              <a:avLst/>
            </a:prstGeom>
          </p:spPr>
        </p:pic>
        <p:pic>
          <p:nvPicPr>
            <p:cNvPr id="58" name="그림 57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AD640A5-D587-844F-C53A-AE9527D2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9525">
              <a:off x="9612450" y="5846766"/>
              <a:ext cx="311647" cy="311647"/>
            </a:xfrm>
            <a:prstGeom prst="rect">
              <a:avLst/>
            </a:prstGeom>
          </p:spPr>
        </p:pic>
      </p:grpSp>
      <p:sp>
        <p:nvSpPr>
          <p:cNvPr id="60" name="말풍선: 모서리가 둥근 사각형 59">
            <a:extLst>
              <a:ext uri="{FF2B5EF4-FFF2-40B4-BE49-F238E27FC236}">
                <a16:creationId xmlns:a16="http://schemas.microsoft.com/office/drawing/2014/main" id="{25B057DD-027B-846C-0F88-4E4500CA0B04}"/>
              </a:ext>
            </a:extLst>
          </p:cNvPr>
          <p:cNvSpPr/>
          <p:nvPr/>
        </p:nvSpPr>
        <p:spPr>
          <a:xfrm>
            <a:off x="6335030" y="4422410"/>
            <a:ext cx="3068561" cy="469168"/>
          </a:xfrm>
          <a:prstGeom prst="wedgeRoundRectCallout">
            <a:avLst>
              <a:gd name="adj1" fmla="val -2029"/>
              <a:gd name="adj2" fmla="val 10350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빨려 들어갈 때 점액 파편이 생긴다    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8" y="3532483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645269" y="5919725"/>
            <a:ext cx="20302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</a:rPr>
              <a:t>Render</a:t>
            </a:r>
            <a:r>
              <a:rPr lang="ko-KR" altLang="en-US" sz="1400" b="1" dirty="0">
                <a:ln w="0"/>
              </a:rPr>
              <a:t> </a:t>
            </a:r>
            <a:r>
              <a:rPr lang="en-US" altLang="ko-KR" sz="1400" b="1" dirty="0">
                <a:ln w="0"/>
              </a:rPr>
              <a:t>target</a:t>
            </a:r>
            <a:r>
              <a:rPr lang="ko-KR" altLang="en-US" sz="1400" b="1" dirty="0">
                <a:ln w="0"/>
              </a:rPr>
              <a:t> 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3012447" y="5919725"/>
            <a:ext cx="15322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err="1">
                <a:ln w="0"/>
              </a:rPr>
              <a:t>Metaball</a:t>
            </a:r>
            <a:r>
              <a:rPr lang="en-US" altLang="ko-KR" sz="1400" b="1" cap="none" spc="0" dirty="0">
                <a:ln w="0"/>
              </a:rPr>
              <a:t> </a:t>
            </a:r>
            <a:r>
              <a:rPr lang="ko-KR" altLang="en-US" sz="1400" b="1" cap="none" spc="0" dirty="0">
                <a:ln w="0"/>
              </a:rPr>
              <a:t>이미지</a:t>
            </a:r>
            <a:endParaRPr lang="en-US" altLang="ko-KR" sz="1400" b="1" cap="none" spc="0" dirty="0">
              <a:ln w="0"/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695258"/>
            <a:ext cx="9240610" cy="17007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Depth</a:t>
            </a:r>
            <a:r>
              <a:rPr lang="ko-KR" altLang="en-US" dirty="0"/>
              <a:t> </a:t>
            </a:r>
            <a:r>
              <a:rPr lang="en-US" altLang="ko-KR" dirty="0"/>
              <a:t>buffer</a:t>
            </a:r>
            <a:r>
              <a:rPr lang="ko-KR" altLang="en-US" dirty="0"/>
              <a:t>와 </a:t>
            </a:r>
            <a:r>
              <a:rPr lang="en-US" altLang="ko-KR" dirty="0"/>
              <a:t>Ray-Marching</a:t>
            </a:r>
            <a:r>
              <a:rPr lang="ko-KR" altLang="en-US" dirty="0"/>
              <a:t> 알고리즘을 사용한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en-US" altLang="ko-KR" dirty="0"/>
              <a:t>bloom </a:t>
            </a:r>
            <a:r>
              <a:rPr lang="ko-KR" altLang="en-US" dirty="0"/>
              <a:t>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metaball</a:t>
            </a:r>
            <a:r>
              <a:rPr lang="ko-KR" altLang="en-US" dirty="0"/>
              <a:t> </a:t>
            </a:r>
            <a:r>
              <a:rPr lang="en-US" altLang="ko-KR" dirty="0"/>
              <a:t>shader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Render target</a:t>
            </a:r>
            <a:r>
              <a:rPr lang="ko-KR" altLang="en-US" dirty="0"/>
              <a:t>과 </a:t>
            </a:r>
            <a:r>
              <a:rPr lang="en-US" altLang="ko-KR" dirty="0"/>
              <a:t>Runtime Virtual Texturing</a:t>
            </a:r>
            <a:r>
              <a:rPr lang="ko-KR" altLang="en-US" dirty="0"/>
              <a:t>으로 동적으로 </a:t>
            </a:r>
            <a:r>
              <a:rPr lang="ko-KR" altLang="en-US" dirty="0" err="1"/>
              <a:t>메터리얼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ECS </a:t>
            </a:r>
            <a:r>
              <a:rPr lang="ko-KR" altLang="en-US" dirty="0"/>
              <a:t>패턴으로 다수의 오브젝트 최적화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7AD1-DAB3-35DF-EE7A-0F3C6FA7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3"/>
          <a:stretch/>
        </p:blipFill>
        <p:spPr bwMode="auto">
          <a:xfrm rot="16200000">
            <a:off x="2766914" y="2430473"/>
            <a:ext cx="2023347" cy="4634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1467734"/>
            <a:ext cx="30925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cap="none" spc="0" dirty="0">
                <a:ln w="0"/>
              </a:rPr>
              <a:t>1.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Slime rancher</a:t>
            </a:r>
            <a:endParaRPr lang="en-US" altLang="ko-KR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1837066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214639" y="1916081"/>
            <a:ext cx="5865782" cy="3922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</a:t>
            </a:r>
            <a:r>
              <a:rPr lang="ko-KR" altLang="en-US" sz="1800" dirty="0"/>
              <a:t>번 게임에서 컨셉과 시스템을 참고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</a:t>
            </a:r>
            <a:r>
              <a:rPr lang="ko-KR" altLang="en-US" sz="1800" dirty="0"/>
              <a:t>번 게임에서 게임 목표와 규칙을 참고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형태를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오브젝트의 형태 왜곡 구현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  <p:pic>
        <p:nvPicPr>
          <p:cNvPr id="2" name="Picture 2" descr="Dead by Daylight | 오늘 다운로드 및 구매 - Epic Games Store">
            <a:extLst>
              <a:ext uri="{FF2B5EF4-FFF2-40B4-BE49-F238E27FC236}">
                <a16:creationId xmlns:a16="http://schemas.microsoft.com/office/drawing/2014/main" id="{186C0DE8-8A1C-CEEA-22A8-5AD22164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8" y="4246752"/>
            <a:ext cx="3431776" cy="193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1FC0C4-A0C4-91F5-463B-5B7AD205AED3}"/>
              </a:ext>
            </a:extLst>
          </p:cNvPr>
          <p:cNvSpPr/>
          <p:nvPr/>
        </p:nvSpPr>
        <p:spPr>
          <a:xfrm>
            <a:off x="1183692" y="3877420"/>
            <a:ext cx="34660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dirty="0">
                <a:ln w="0"/>
              </a:rPr>
              <a:t>2</a:t>
            </a:r>
            <a:r>
              <a:rPr lang="en-US" altLang="ko-KR" cap="none" spc="0" dirty="0">
                <a:ln w="0"/>
              </a:rPr>
              <a:t>. </a:t>
            </a:r>
            <a:r>
              <a:rPr lang="ko-KR" altLang="en-US" cap="none" spc="0" dirty="0">
                <a:ln w="0"/>
              </a:rPr>
              <a:t>유사 게임 </a:t>
            </a:r>
            <a:r>
              <a:rPr lang="en-US" altLang="ko-KR" cap="none" spc="0" dirty="0">
                <a:ln w="0"/>
              </a:rPr>
              <a:t>:</a:t>
            </a:r>
            <a:r>
              <a:rPr lang="en-US" altLang="ko-KR" dirty="0">
                <a:ln w="0"/>
              </a:rPr>
              <a:t> Dead by daylight</a:t>
            </a:r>
            <a:endParaRPr lang="en-US" altLang="ko-KR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40397174"/>
              </p:ext>
            </p:extLst>
          </p:nvPr>
        </p:nvGraphicFramePr>
        <p:xfrm>
          <a:off x="1513659" y="2272181"/>
          <a:ext cx="9164682" cy="3178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5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25723"/>
              </p:ext>
            </p:extLst>
          </p:nvPr>
        </p:nvGraphicFramePr>
        <p:xfrm>
          <a:off x="1499984" y="1697372"/>
          <a:ext cx="9192033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shader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trail</a:t>
                      </a:r>
                      <a:r>
                        <a:rPr lang="ko-KR" altLang="en-US" sz="1200" b="1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416062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조작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빨아들이기 물리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763821" y="27451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763821" y="572389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763821" y="86294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941213"/>
            <a:ext cx="9182030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ko-KR" altLang="en-US" sz="1400" dirty="0"/>
              <a:t>위키피디아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3"/>
              </a:rPr>
              <a:t>https://www.youtube.com/watch?v=xOkfTyqDWGE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4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https://www.flaticon.com/kr/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Metaball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6"/>
              </a:rPr>
              <a:t>https://en.wikipedia.org/wiki/Metaballs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66365"/>
            <a:ext cx="9182030" cy="444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연구목적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게임소개 및 방법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개발환경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중점 연구 분야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기술적 요소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개인별 준비 현황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타 게임과의 차별성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역할분담 및 일정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2198745"/>
            <a:ext cx="91820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n w="0"/>
              </a:rPr>
              <a:t>언리얼</a:t>
            </a:r>
            <a:r>
              <a:rPr lang="en-US" altLang="ko-KR" dirty="0">
                <a:ln w="0"/>
              </a:rPr>
              <a:t> </a:t>
            </a:r>
            <a:r>
              <a:rPr lang="ko-KR" altLang="en-US" dirty="0">
                <a:ln w="0"/>
              </a:rPr>
              <a:t>엔진</a:t>
            </a:r>
            <a:r>
              <a:rPr lang="en-US" altLang="ko-KR" dirty="0">
                <a:ln w="0"/>
              </a:rPr>
              <a:t>5 </a:t>
            </a:r>
            <a:r>
              <a:rPr lang="ko-KR" altLang="en-US" dirty="0">
                <a:ln w="0"/>
              </a:rPr>
              <a:t>환경에서 </a:t>
            </a:r>
            <a:r>
              <a:rPr lang="en-US" altLang="ko-KR" dirty="0">
                <a:ln w="0"/>
              </a:rPr>
              <a:t>3D </a:t>
            </a:r>
            <a:r>
              <a:rPr lang="ko-KR" altLang="en-US" dirty="0">
                <a:ln w="0"/>
              </a:rPr>
              <a:t>게임 제작</a:t>
            </a:r>
            <a:endParaRPr lang="en-US" altLang="ko-KR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cap="none" spc="0" dirty="0" err="1">
                <a:ln w="0"/>
              </a:rPr>
              <a:t>언리얼</a:t>
            </a:r>
            <a:r>
              <a:rPr lang="ko-KR" altLang="en-US" cap="none" spc="0" dirty="0">
                <a:ln w="0"/>
              </a:rPr>
              <a:t> 엔진으로 빨아들이기 </a:t>
            </a:r>
            <a:r>
              <a:rPr lang="ko-KR" altLang="en-US" cap="none" spc="0" dirty="0" err="1">
                <a:ln w="0"/>
              </a:rPr>
              <a:t>피직스</a:t>
            </a:r>
            <a:r>
              <a:rPr lang="ko-KR" altLang="en-US" cap="none" spc="0" dirty="0">
                <a:ln w="0"/>
              </a:rPr>
              <a:t> 효과 구현</a:t>
            </a:r>
            <a:endParaRPr lang="en-US" altLang="ko-KR" cap="none" spc="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 w="0"/>
              </a:rPr>
              <a:t>레벨 씬 오브젝트에 동적 상호작용하며</a:t>
            </a:r>
            <a:r>
              <a:rPr lang="en-US" altLang="ko-KR" dirty="0">
                <a:ln w="0"/>
              </a:rPr>
              <a:t>,</a:t>
            </a:r>
            <a:r>
              <a:rPr lang="ko-KR" altLang="en-US" dirty="0">
                <a:ln w="0"/>
              </a:rPr>
              <a:t> 물리 시뮬레이션이 가능한 </a:t>
            </a:r>
            <a:r>
              <a:rPr lang="ko-KR" altLang="en-US" dirty="0" err="1">
                <a:ln w="0"/>
              </a:rPr>
              <a:t>슬라임</a:t>
            </a:r>
            <a:r>
              <a:rPr lang="ko-KR" altLang="en-US" dirty="0">
                <a:ln w="0"/>
              </a:rPr>
              <a:t> 모델 제작</a:t>
            </a: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n w="0"/>
              </a:rPr>
              <a:t>PBR</a:t>
            </a:r>
            <a:r>
              <a:rPr lang="ko-KR" altLang="en-US" dirty="0">
                <a:ln w="0"/>
              </a:rPr>
              <a:t>으로 사실적인 그래픽 구현</a:t>
            </a:r>
            <a:endParaRPr lang="en-US" altLang="ko-KR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649613"/>
            <a:ext cx="9090950" cy="1020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들</a:t>
            </a:r>
            <a:r>
              <a:rPr lang="ko-KR" altLang="en-US" sz="1400" dirty="0">
                <a:ln w="0"/>
              </a:rPr>
              <a:t>이 협력해</a:t>
            </a:r>
            <a:r>
              <a:rPr lang="ko-KR" altLang="en-US" sz="1400" cap="none" spc="0" dirty="0">
                <a:ln w="0"/>
              </a:rPr>
              <a:t>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빨아들여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크기를 줄인다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7" name="그림 6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69519DA-E8E1-DAF9-F9EC-EAC2F41E4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768682" y="2487044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BE41D-B67F-FBD2-EB97-4A6115092032}"/>
              </a:ext>
            </a:extLst>
          </p:cNvPr>
          <p:cNvSpPr/>
          <p:nvPr/>
        </p:nvSpPr>
        <p:spPr>
          <a:xfrm>
            <a:off x="1069739" y="1427329"/>
            <a:ext cx="10052521" cy="431109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594670" y="1538713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21369" y="2469376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799851" y="1816565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949726" y="1848477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186694" y="1692505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89702" y="4848694"/>
            <a:ext cx="12715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51015" y="2725740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32391" y="3798405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14375" y="1692505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221906" y="3880561"/>
            <a:ext cx="99202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95383" y="3837191"/>
            <a:ext cx="1296988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10172" y="5279042"/>
            <a:ext cx="5399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069495" y="4065791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63965" y="226854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17011" y="2125423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14375" y="2942021"/>
            <a:ext cx="13742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14003" y="2926884"/>
            <a:ext cx="149137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827480" y="4997393"/>
            <a:ext cx="177790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10172" y="3103932"/>
            <a:ext cx="3583534" cy="23379"/>
          </a:xfrm>
          <a:prstGeom prst="straightConnector1">
            <a:avLst/>
          </a:prstGeom>
          <a:ln w="28575">
            <a:solidFill>
              <a:schemeClr val="dk1">
                <a:alpha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8873646" y="3967808"/>
            <a:ext cx="166183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17011" y="4065791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20672" y="4586192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59389" y="3506214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887000" y="1848477"/>
            <a:ext cx="6343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33907" y="3506406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70602" y="2307226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9" y="2307226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F2AED-2497-3500-6F59-A4D507556134}"/>
              </a:ext>
            </a:extLst>
          </p:cNvPr>
          <p:cNvSpPr txBox="1"/>
          <p:nvPr/>
        </p:nvSpPr>
        <p:spPr>
          <a:xfrm>
            <a:off x="1816503" y="5893499"/>
            <a:ext cx="87888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3905967" y="3034301"/>
            <a:ext cx="670530" cy="57064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460824" y="5612560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0" y="4860230"/>
            <a:ext cx="660784" cy="660784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218223" y="5172374"/>
            <a:ext cx="311647" cy="311647"/>
          </a:xfrm>
          <a:prstGeom prst="rect">
            <a:avLst/>
          </a:prstGeom>
        </p:spPr>
      </p:pic>
      <p:pic>
        <p:nvPicPr>
          <p:cNvPr id="18" name="그림 17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3135434C-F136-C6FD-64B4-59351373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00" y="4860230"/>
            <a:ext cx="660784" cy="660784"/>
          </a:xfrm>
          <a:prstGeom prst="rect">
            <a:avLst/>
          </a:prstGeom>
        </p:spPr>
      </p:pic>
      <p:pic>
        <p:nvPicPr>
          <p:cNvPr id="21" name="그림 20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0CDBF4C-E93B-328C-BBBC-57C2CF195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37344" y="5172374"/>
            <a:ext cx="311647" cy="311647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43363"/>
              <a:gd name="adj2" fmla="val 103456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자신보다 부피가 작은 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-1559"/>
              <a:gd name="adj2" fmla="val 11319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빨아들여서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빨아들이면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3" y="4002782"/>
            <a:ext cx="4258553" cy="730108"/>
          </a:xfrm>
          <a:prstGeom prst="wedgeRoundRectCallout">
            <a:avLst>
              <a:gd name="adj1" fmla="val 3317"/>
              <a:gd name="adj2" fmla="val 113643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크기가 일정 수준 이상이 되면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이 되어 다른 플레이어를 먹을 수 있</a:t>
            </a:r>
            <a:r>
              <a:rPr lang="ko-KR" altLang="en-US" sz="1400" dirty="0">
                <a:solidFill>
                  <a:schemeClr val="bg1"/>
                </a:solidFill>
              </a:rPr>
              <a:t>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" name="그림 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F0DD5B01-C4A2-DB87-FFBD-5700EDF44F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35141" y="2356971"/>
            <a:ext cx="1677239" cy="1479119"/>
          </a:xfrm>
          <a:prstGeom prst="rect">
            <a:avLst/>
          </a:prstGeom>
        </p:spPr>
      </p:pic>
      <p:sp>
        <p:nvSpPr>
          <p:cNvPr id="10" name="화살표: 위쪽/아래쪽 9">
            <a:extLst>
              <a:ext uri="{FF2B5EF4-FFF2-40B4-BE49-F238E27FC236}">
                <a16:creationId xmlns:a16="http://schemas.microsoft.com/office/drawing/2014/main" id="{8816CEAD-A023-C4D8-1E3D-BE1198FCE80E}"/>
              </a:ext>
            </a:extLst>
          </p:cNvPr>
          <p:cNvSpPr/>
          <p:nvPr/>
        </p:nvSpPr>
        <p:spPr>
          <a:xfrm>
            <a:off x="3102133" y="2551618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DC4A8796-DAE5-C400-BD9B-80612267F8D6}"/>
              </a:ext>
            </a:extLst>
          </p:cNvPr>
          <p:cNvSpPr/>
          <p:nvPr/>
        </p:nvSpPr>
        <p:spPr>
          <a:xfrm>
            <a:off x="4445978" y="3034301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D3D472-929B-E07F-99BA-763B68DE21CD}"/>
              </a:ext>
            </a:extLst>
          </p:cNvPr>
          <p:cNvCxnSpPr/>
          <p:nvPr/>
        </p:nvCxnSpPr>
        <p:spPr>
          <a:xfrm>
            <a:off x="1420009" y="2530483"/>
            <a:ext cx="2040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BAA1A9-D9F5-ACBF-5438-22BFDDEC645A}"/>
              </a:ext>
            </a:extLst>
          </p:cNvPr>
          <p:cNvCxnSpPr>
            <a:cxnSpLocks/>
          </p:cNvCxnSpPr>
          <p:nvPr/>
        </p:nvCxnSpPr>
        <p:spPr>
          <a:xfrm>
            <a:off x="1295944" y="3511532"/>
            <a:ext cx="36405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2B1932-91CF-3700-CE7F-E76CA3DFC99C}"/>
              </a:ext>
            </a:extLst>
          </p:cNvPr>
          <p:cNvCxnSpPr>
            <a:cxnSpLocks/>
          </p:cNvCxnSpPr>
          <p:nvPr/>
        </p:nvCxnSpPr>
        <p:spPr>
          <a:xfrm>
            <a:off x="3778969" y="3034301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D65744C-78E8-8864-B123-9B5093CB2197}"/>
              </a:ext>
            </a:extLst>
          </p:cNvPr>
          <p:cNvCxnSpPr>
            <a:cxnSpLocks/>
          </p:cNvCxnSpPr>
          <p:nvPr/>
        </p:nvCxnSpPr>
        <p:spPr>
          <a:xfrm>
            <a:off x="3778969" y="3502482"/>
            <a:ext cx="981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28BE21A-B4FC-F226-9CA9-522208FC85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263229" y="2518160"/>
            <a:ext cx="1826184" cy="1316519"/>
          </a:xfrm>
          <a:prstGeom prst="rect">
            <a:avLst/>
          </a:prstGeom>
        </p:spPr>
      </p:pic>
      <p:pic>
        <p:nvPicPr>
          <p:cNvPr id="32" name="그림 3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15FC52E5-E0F5-3986-0B09-0EF33E597E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20161" y="2081896"/>
            <a:ext cx="2607999" cy="1880139"/>
          </a:xfrm>
          <a:prstGeom prst="rect">
            <a:avLst/>
          </a:prstGeom>
        </p:spPr>
      </p:pic>
      <p:pic>
        <p:nvPicPr>
          <p:cNvPr id="33" name="그림 32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04332685-6D94-4CC1-912C-FBEDB79BC2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82990" y="4971062"/>
            <a:ext cx="2066532" cy="1489789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8C1DD27-45F5-FF8E-D471-23B83088A8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427155" y="4698763"/>
            <a:ext cx="1944633" cy="1768404"/>
          </a:xfrm>
          <a:prstGeom prst="rect">
            <a:avLst/>
          </a:prstGeom>
        </p:spPr>
      </p:pic>
      <p:pic>
        <p:nvPicPr>
          <p:cNvPr id="45" name="그림 44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CE6ABD70-EB29-D9F6-241D-FA506C0F26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9074162" y="4709858"/>
            <a:ext cx="1944633" cy="176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0B5F00C-2D2F-1A56-694A-F270DBD14D3A}"/>
              </a:ext>
            </a:extLst>
          </p:cNvPr>
          <p:cNvCxnSpPr/>
          <p:nvPr/>
        </p:nvCxnSpPr>
        <p:spPr>
          <a:xfrm>
            <a:off x="8511613" y="5614793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3CDF9410-FFDE-7D65-81D4-E14B9742E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5663" y="5347325"/>
            <a:ext cx="1214360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210292" y="4000529"/>
            <a:ext cx="3315653" cy="754194"/>
          </a:xfrm>
          <a:prstGeom prst="wedgeRoundRectCallout">
            <a:avLst>
              <a:gd name="adj1" fmla="val 32429"/>
              <a:gd name="adj2" fmla="val 97139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</a:rPr>
              <a:t>상대할 수 없다면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RED SLIME</a:t>
            </a:r>
            <a:r>
              <a:rPr lang="ko-KR" altLang="en-US" sz="1400" dirty="0"/>
              <a:t>에게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110168" y="2578681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716281" y="1598511"/>
            <a:ext cx="2376579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오브젝트를 빨아들여서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방해할 수 있다 </a:t>
            </a:r>
            <a:endParaRPr lang="ko-KR" altLang="en-US" sz="2000" dirty="0"/>
          </a:p>
        </p:txBody>
      </p:sp>
      <p:pic>
        <p:nvPicPr>
          <p:cNvPr id="4" name="그림 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13D423A-E831-903D-7193-CA524802F0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013718" y="3822468"/>
            <a:ext cx="1944633" cy="176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9F95FFC6-3320-A0FD-A9C0-C549F8E51C0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rot="1383386">
            <a:off x="1165926" y="2184889"/>
            <a:ext cx="1474788" cy="8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096000" y="4519381"/>
            <a:ext cx="2616891" cy="1242922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28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262583" y="4705824"/>
            <a:ext cx="287753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400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sz="1400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sz="1400" cap="none" spc="0" dirty="0">
              <a:ln w="0"/>
              <a:solidFill>
                <a:schemeClr val="bg1"/>
              </a:solidFill>
            </a:endParaRPr>
          </a:p>
          <a:p>
            <a:endParaRPr lang="en-US" altLang="ko-KR" sz="1400" dirty="0">
              <a:ln w="0"/>
              <a:solidFill>
                <a:schemeClr val="bg1"/>
              </a:solidFill>
            </a:endParaRP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sz="1400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: 8.5m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412485-B499-5BC2-5D6D-878B34A7C59F}"/>
              </a:ext>
            </a:extLst>
          </p:cNvPr>
          <p:cNvSpPr/>
          <p:nvPr/>
        </p:nvSpPr>
        <p:spPr>
          <a:xfrm>
            <a:off x="8816396" y="4903342"/>
            <a:ext cx="471241" cy="365125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F906596-6A19-DAEA-4114-BBA05771A1C0}"/>
              </a:ext>
            </a:extLst>
          </p:cNvPr>
          <p:cNvSpPr/>
          <p:nvPr/>
        </p:nvSpPr>
        <p:spPr>
          <a:xfrm>
            <a:off x="9391142" y="4705824"/>
            <a:ext cx="1659817" cy="760160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n w="0"/>
                <a:solidFill>
                  <a:schemeClr val="bg1"/>
                </a:solidFill>
              </a:rPr>
              <a:t>플레이타임 </a:t>
            </a:r>
            <a:r>
              <a:rPr lang="en-US" altLang="ko-KR" sz="1400" dirty="0">
                <a:ln w="0"/>
                <a:solidFill>
                  <a:schemeClr val="bg1"/>
                </a:solidFill>
              </a:rPr>
              <a:t>3</a:t>
            </a:r>
            <a:r>
              <a:rPr lang="ko-KR" altLang="en-US" sz="1400" dirty="0">
                <a:ln w="0"/>
                <a:solidFill>
                  <a:schemeClr val="bg1"/>
                </a:solidFill>
              </a:rPr>
              <a:t>분</a:t>
            </a:r>
            <a:endParaRPr lang="en-US" altLang="ko-KR" sz="1400" dirty="0">
              <a:ln w="0"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42370"/>
              </p:ext>
            </p:extLst>
          </p:nvPr>
        </p:nvGraphicFramePr>
        <p:xfrm>
          <a:off x="1725831" y="4307438"/>
          <a:ext cx="8740337" cy="1605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453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빨아들이기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482744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375308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2800623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615134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8882743" y="2433237"/>
            <a:ext cx="487679" cy="76387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2869</TotalTime>
  <Words>684</Words>
  <Application>Microsoft Office PowerPoint</Application>
  <PresentationFormat>와이드스크린</PresentationFormat>
  <Paragraphs>167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40</cp:revision>
  <dcterms:created xsi:type="dcterms:W3CDTF">2023-07-03T12:42:07Z</dcterms:created>
  <dcterms:modified xsi:type="dcterms:W3CDTF">2023-12-18T12:06:58Z</dcterms:modified>
</cp:coreProperties>
</file>